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9"/>
  </p:notesMasterIdLst>
  <p:handoutMasterIdLst>
    <p:handoutMasterId r:id="rId10"/>
  </p:handoutMasterIdLst>
  <p:sldIdLst>
    <p:sldId id="1323" r:id="rId5"/>
    <p:sldId id="1303" r:id="rId6"/>
    <p:sldId id="1492" r:id="rId7"/>
    <p:sldId id="1324" r:id="rId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n, Michael" initials="CM" lastIdx="1" clrIdx="0">
    <p:extLst>
      <p:ext uri="{19B8F6BF-5375-455C-9EA6-DF929625EA0E}">
        <p15:presenceInfo xmlns:p15="http://schemas.microsoft.com/office/powerpoint/2012/main" userId="S-1-5-21-884244233-356443243-629794606-55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5AA1"/>
    <a:srgbClr val="3957EB"/>
    <a:srgbClr val="33A3FF"/>
    <a:srgbClr val="005DAC"/>
    <a:srgbClr val="4044F6"/>
    <a:srgbClr val="7DADFB"/>
    <a:srgbClr val="A630EE"/>
    <a:srgbClr val="1FC2B2"/>
    <a:srgbClr val="FDC6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6841" autoAdjust="0"/>
  </p:normalViewPr>
  <p:slideViewPr>
    <p:cSldViewPr snapToGrid="0" snapToObjects="1">
      <p:cViewPr varScale="1">
        <p:scale>
          <a:sx n="90" d="100"/>
          <a:sy n="90" d="100"/>
        </p:scale>
        <p:origin x="84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22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63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BE85E-6902-2C4E-AC51-1A417E977BD5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A5320D-6CBA-2445-B6C0-08C288287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041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1F693-264F-BA43-91DF-24E2FEDE08B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902A4-9455-AA49-B3A3-B10CDBC73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224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MSS is on a -2.6% CAGR and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902A4-9455-AA49-B3A3-B10CDBC73F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3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Blue"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357" y="1603848"/>
            <a:ext cx="5512617" cy="1627369"/>
          </a:xfrm>
        </p:spPr>
        <p:txBody>
          <a:bodyPr anchor="b">
            <a:normAutofit/>
          </a:bodyPr>
          <a:lstStyle>
            <a:lvl1pPr algn="l">
              <a:defRPr sz="45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357" y="3453395"/>
            <a:ext cx="5512617" cy="644764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FC2B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97" r="32012" b="8212"/>
          <a:stretch/>
        </p:blipFill>
        <p:spPr>
          <a:xfrm>
            <a:off x="4722911" y="0"/>
            <a:ext cx="4421090" cy="5143500"/>
          </a:xfrm>
          <a:prstGeom prst="rect">
            <a:avLst/>
          </a:prstGeom>
        </p:spPr>
      </p:pic>
      <p:sp>
        <p:nvSpPr>
          <p:cNvPr id="1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2356" y="4626752"/>
            <a:ext cx="2895600" cy="260546"/>
          </a:xfrm>
          <a:prstGeom prst="rect">
            <a:avLst/>
          </a:prstGeom>
        </p:spPr>
        <p:txBody>
          <a:bodyPr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HUGHES PROPRIETARY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31" y="4506740"/>
            <a:ext cx="1920240" cy="5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6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60" t="50550" r="34349" b="3068"/>
          <a:stretch/>
        </p:blipFill>
        <p:spPr>
          <a:xfrm>
            <a:off x="4417868" y="0"/>
            <a:ext cx="4726132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357" y="1758065"/>
            <a:ext cx="5512617" cy="1627369"/>
          </a:xfrm>
        </p:spPr>
        <p:txBody>
          <a:bodyPr anchor="b">
            <a:normAutofit/>
          </a:bodyPr>
          <a:lstStyle>
            <a:lvl1pPr algn="l">
              <a:defRPr lang="en-US" sz="4500" b="1" kern="1200" dirty="0">
                <a:solidFill>
                  <a:srgbClr val="1FC2B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8" t="54859" r="3108" b="2016"/>
          <a:stretch/>
        </p:blipFill>
        <p:spPr>
          <a:xfrm rot="16200000">
            <a:off x="-526505" y="3559311"/>
            <a:ext cx="2121994" cy="106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7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709613" y="1163639"/>
            <a:ext cx="7886700" cy="31356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DA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8" t="54859" r="3108" b="2016"/>
          <a:stretch/>
        </p:blipFill>
        <p:spPr>
          <a:xfrm rot="16200000">
            <a:off x="-505696" y="3240877"/>
            <a:ext cx="2408321" cy="13969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8" t="54859" r="3108" b="2016"/>
          <a:stretch/>
        </p:blipFill>
        <p:spPr>
          <a:xfrm rot="16200000">
            <a:off x="-505696" y="3240877"/>
            <a:ext cx="2408321" cy="1396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DA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058" y="1283367"/>
            <a:ext cx="3886200" cy="32648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4708358" y="1283368"/>
            <a:ext cx="3888402" cy="32648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04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8" t="54859" r="3108" b="2016"/>
          <a:stretch/>
        </p:blipFill>
        <p:spPr>
          <a:xfrm rot="16200000">
            <a:off x="-505696" y="3240877"/>
            <a:ext cx="2408321" cy="1396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060" y="273845"/>
            <a:ext cx="7886700" cy="800976"/>
          </a:xfrm>
        </p:spPr>
        <p:txBody>
          <a:bodyPr/>
          <a:lstStyle>
            <a:lvl1pPr>
              <a:defRPr>
                <a:solidFill>
                  <a:srgbClr val="005DA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819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A53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 Box 25"/>
          <p:cNvSpPr txBox="1">
            <a:spLocks noChangeArrowheads="1"/>
          </p:cNvSpPr>
          <p:nvPr userDrawn="1"/>
        </p:nvSpPr>
        <p:spPr bwMode="auto">
          <a:xfrm>
            <a:off x="3877056" y="4764024"/>
            <a:ext cx="1981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800" dirty="0">
                <a:solidFill>
                  <a:schemeClr val="bg1"/>
                </a:solidFill>
                <a:latin typeface="+mn-lt"/>
              </a:rPr>
              <a:t>HUGHES PROPRIETARY</a:t>
            </a:r>
          </a:p>
        </p:txBody>
      </p:sp>
      <p:sp>
        <p:nvSpPr>
          <p:cNvPr id="9" name="Text Box 25"/>
          <p:cNvSpPr txBox="1">
            <a:spLocks noChangeArrowheads="1"/>
          </p:cNvSpPr>
          <p:nvPr userDrawn="1"/>
        </p:nvSpPr>
        <p:spPr bwMode="auto">
          <a:xfrm>
            <a:off x="579477" y="4764024"/>
            <a:ext cx="1981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94CB9A1-00FB-4720-A03C-F4CE8302C4AD}" type="slidenum">
              <a:rPr lang="en-US" altLang="en-US" sz="800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altLang="en-US" sz="800" dirty="0">
                <a:solidFill>
                  <a:schemeClr val="bg1"/>
                </a:solidFill>
                <a:latin typeface="+mn-lt"/>
              </a:rPr>
              <a:t> H00000  </a:t>
            </a:r>
            <a:fld id="{751A434D-990A-4F74-8F07-E2724BFD3645}" type="datetime1">
              <a:rPr lang="en-US" sz="800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11/25/2020</a:t>
            </a:fld>
            <a:endParaRPr lang="en-US" altLang="en-US" sz="8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8" t="54859" r="3108" b="2016"/>
          <a:stretch/>
        </p:blipFill>
        <p:spPr>
          <a:xfrm rot="16200000">
            <a:off x="-505696" y="3240877"/>
            <a:ext cx="2408321" cy="1396924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10060" y="273845"/>
            <a:ext cx="7886700" cy="8009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60" y="4663799"/>
            <a:ext cx="1399032" cy="3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51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5"/>
          <p:cNvSpPr txBox="1">
            <a:spLocks noChangeArrowheads="1"/>
          </p:cNvSpPr>
          <p:nvPr userDrawn="1"/>
        </p:nvSpPr>
        <p:spPr bwMode="auto">
          <a:xfrm>
            <a:off x="3581400" y="4773946"/>
            <a:ext cx="1981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800" dirty="0">
                <a:latin typeface="+mn-lt"/>
              </a:rPr>
              <a:t>HUGHES PROPRIETARY</a:t>
            </a:r>
          </a:p>
        </p:txBody>
      </p:sp>
      <p:sp>
        <p:nvSpPr>
          <p:cNvPr id="5" name="Text Box 25"/>
          <p:cNvSpPr txBox="1">
            <a:spLocks noChangeArrowheads="1"/>
          </p:cNvSpPr>
          <p:nvPr userDrawn="1"/>
        </p:nvSpPr>
        <p:spPr bwMode="auto">
          <a:xfrm>
            <a:off x="579477" y="4772358"/>
            <a:ext cx="1981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094CB9A1-00FB-4720-A03C-F4CE8302C4AD}" type="slidenum">
              <a:rPr lang="en-US" altLang="en-US" sz="800">
                <a:latin typeface="+mn-lt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altLang="en-US" sz="800" dirty="0">
                <a:latin typeface="+mn-lt"/>
              </a:rPr>
              <a:t> H00000  </a:t>
            </a:r>
            <a:fld id="{751A434D-990A-4F74-8F07-E2724BFD3645}" type="datetime1">
              <a:rPr lang="en-US" sz="800">
                <a:latin typeface="+mn-lt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11/25/2020</a:t>
            </a:fld>
            <a:endParaRPr lang="en-US" altLang="en-US" sz="800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707" y="4664640"/>
            <a:ext cx="1399032" cy="37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3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9144000" cy="5143499"/>
          </a:xfrm>
          <a:prstGeom prst="rect">
            <a:avLst/>
          </a:prstGeom>
          <a:solidFill>
            <a:srgbClr val="0A53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 Box 25"/>
          <p:cNvSpPr txBox="1">
            <a:spLocks noChangeArrowheads="1"/>
          </p:cNvSpPr>
          <p:nvPr userDrawn="1"/>
        </p:nvSpPr>
        <p:spPr bwMode="auto">
          <a:xfrm>
            <a:off x="3877056" y="4764024"/>
            <a:ext cx="1981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800" dirty="0">
                <a:solidFill>
                  <a:schemeClr val="bg1"/>
                </a:solidFill>
                <a:latin typeface="+mn-lt"/>
              </a:rPr>
              <a:t>HUGHES PROPRIETARY</a:t>
            </a:r>
          </a:p>
        </p:txBody>
      </p:sp>
      <p:sp>
        <p:nvSpPr>
          <p:cNvPr id="9" name="Text Box 25"/>
          <p:cNvSpPr txBox="1">
            <a:spLocks noChangeArrowheads="1"/>
          </p:cNvSpPr>
          <p:nvPr userDrawn="1"/>
        </p:nvSpPr>
        <p:spPr bwMode="auto">
          <a:xfrm>
            <a:off x="579477" y="4764024"/>
            <a:ext cx="1981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94CB9A1-00FB-4720-A03C-F4CE8302C4AD}" type="slidenum">
              <a:rPr lang="en-US" altLang="en-US" sz="800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altLang="en-US" sz="800" dirty="0">
                <a:solidFill>
                  <a:schemeClr val="bg1"/>
                </a:solidFill>
                <a:latin typeface="+mn-lt"/>
              </a:rPr>
              <a:t> H00000  </a:t>
            </a:r>
            <a:fld id="{751A434D-990A-4F74-8F07-E2724BFD3645}" type="datetime1">
              <a:rPr lang="en-US" sz="800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11/25/2020</a:t>
            </a:fld>
            <a:endParaRPr lang="en-US" altLang="en-US" sz="8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8" t="54859" r="3108" b="2016"/>
          <a:stretch/>
        </p:blipFill>
        <p:spPr>
          <a:xfrm rot="16200000">
            <a:off x="-505696" y="3240877"/>
            <a:ext cx="2408321" cy="13969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60" y="4663799"/>
            <a:ext cx="1399032" cy="3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64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0060" y="273845"/>
            <a:ext cx="7886700" cy="808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0060" y="1186512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Box 25"/>
          <p:cNvSpPr txBox="1">
            <a:spLocks noChangeArrowheads="1"/>
          </p:cNvSpPr>
          <p:nvPr userDrawn="1"/>
        </p:nvSpPr>
        <p:spPr bwMode="auto">
          <a:xfrm>
            <a:off x="3879116" y="4761916"/>
            <a:ext cx="1981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800" dirty="0">
                <a:latin typeface="+mn-lt"/>
              </a:rPr>
              <a:t>HUGHES PROPRIETARY</a:t>
            </a:r>
          </a:p>
        </p:txBody>
      </p:sp>
      <p:sp>
        <p:nvSpPr>
          <p:cNvPr id="10" name="Text Box 25"/>
          <p:cNvSpPr txBox="1">
            <a:spLocks noChangeArrowheads="1"/>
          </p:cNvSpPr>
          <p:nvPr userDrawn="1"/>
        </p:nvSpPr>
        <p:spPr bwMode="auto">
          <a:xfrm>
            <a:off x="579477" y="4760328"/>
            <a:ext cx="1981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94CB9A1-00FB-4720-A03C-F4CE8302C4AD}" type="slidenum">
              <a:rPr lang="en-US" altLang="en-US" sz="8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altLang="en-US" sz="800" dirty="0">
                <a:latin typeface="+mn-lt"/>
              </a:rPr>
              <a:t> H00000  </a:t>
            </a:r>
            <a:fld id="{751A434D-990A-4F74-8F07-E2724BFD3645}" type="datetime1">
              <a:rPr lang="en-US" sz="8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11/25/2020</a:t>
            </a:fld>
            <a:endParaRPr lang="en-US" altLang="en-US" sz="800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707" y="4664640"/>
            <a:ext cx="1399032" cy="37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70" r:id="rId3"/>
    <p:sldLayoutId id="2147483698" r:id="rId4"/>
    <p:sldLayoutId id="2147483700" r:id="rId5"/>
    <p:sldLayoutId id="2147483704" r:id="rId6"/>
    <p:sldLayoutId id="2147483699" r:id="rId7"/>
    <p:sldLayoutId id="2147483705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5DAC"/>
          </a:solidFill>
          <a:latin typeface="Arial"/>
          <a:ea typeface="+mj-ea"/>
          <a:cs typeface="Arial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1FC2B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1FC2B2"/>
        </a:buClr>
        <a:buFont typeface="Arial Unicode MS"/>
        <a:buChar char="・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1FC2B2"/>
        </a:buClr>
        <a:buFont typeface="Arial Unicode MS"/>
        <a:buChar char="・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1FC2B2"/>
        </a:buClr>
        <a:buFont typeface="Arial Unicode MS"/>
        <a:buChar char="・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1FC2B2"/>
        </a:buClr>
        <a:buFont typeface="Arial Unicode MS"/>
        <a:buChar char="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366254A-F067-41F9-9E5A-652F240A0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37"/>
            <a:ext cx="9144000" cy="499583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B8DAAF0-ADC5-4995-9030-ECEFF2D3A982}"/>
              </a:ext>
            </a:extLst>
          </p:cNvPr>
          <p:cNvSpPr/>
          <p:nvPr/>
        </p:nvSpPr>
        <p:spPr>
          <a:xfrm>
            <a:off x="8176437" y="263213"/>
            <a:ext cx="829340" cy="374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5C616-3461-4FF0-B3D1-6298596C2FA8}"/>
              </a:ext>
            </a:extLst>
          </p:cNvPr>
          <p:cNvSpPr txBox="1"/>
          <p:nvPr/>
        </p:nvSpPr>
        <p:spPr>
          <a:xfrm>
            <a:off x="6820786" y="4928056"/>
            <a:ext cx="464642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800" dirty="0"/>
              <a:t>Source : SES</a:t>
            </a:r>
          </a:p>
        </p:txBody>
      </p:sp>
    </p:spTree>
    <p:extLst>
      <p:ext uri="{BB962C8B-B14F-4D97-AF65-F5344CB8AC3E}">
        <p14:creationId xmlns:p14="http://schemas.microsoft.com/office/powerpoint/2010/main" val="1653641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486860-707E-4020-855F-9DB6B7A6F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Bandwidth usage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702AEB-E5E3-4344-9CE6-896DF9A9E468}"/>
              </a:ext>
            </a:extLst>
          </p:cNvPr>
          <p:cNvSpPr/>
          <p:nvPr/>
        </p:nvSpPr>
        <p:spPr>
          <a:xfrm>
            <a:off x="1267181" y="4150735"/>
            <a:ext cx="7015581" cy="464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VSAT based services continue to push the bandwidth up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65BF5C-3404-4CBF-B1CD-A08279C98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209" y="992763"/>
            <a:ext cx="6145619" cy="315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0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AF359-735E-4836-AF20-A2EA2DC01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Vessels communications solutions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760DA9-802E-4BF0-9312-F0E3E96A6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04" y="1026622"/>
            <a:ext cx="7220211" cy="368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58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0E817E-4866-4FA8-9F0A-7FE3B5814BE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BF5985-B7B4-4175-8BF0-AE8662D97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751D9D-AE62-4BBF-A629-9624937AC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6" y="68818"/>
            <a:ext cx="9144000" cy="44104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726A19-7811-4E2F-99A9-71170BC38509}"/>
              </a:ext>
            </a:extLst>
          </p:cNvPr>
          <p:cNvSpPr/>
          <p:nvPr/>
        </p:nvSpPr>
        <p:spPr>
          <a:xfrm>
            <a:off x="8176437" y="263213"/>
            <a:ext cx="829340" cy="374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D463E5-3D1F-4FD5-85BB-026F809CF888}"/>
              </a:ext>
            </a:extLst>
          </p:cNvPr>
          <p:cNvSpPr txBox="1"/>
          <p:nvPr/>
        </p:nvSpPr>
        <p:spPr>
          <a:xfrm flipH="1">
            <a:off x="8390683" y="4463558"/>
            <a:ext cx="1230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/>
              <a:t>Source : SES</a:t>
            </a:r>
          </a:p>
        </p:txBody>
      </p:sp>
    </p:spTree>
    <p:extLst>
      <p:ext uri="{BB962C8B-B14F-4D97-AF65-F5344CB8AC3E}">
        <p14:creationId xmlns:p14="http://schemas.microsoft.com/office/powerpoint/2010/main" val="2410518510"/>
      </p:ext>
    </p:extLst>
  </p:cSld>
  <p:clrMapOvr>
    <a:masterClrMapping/>
  </p:clrMapOvr>
</p:sld>
</file>

<file path=ppt/theme/theme1.xml><?xml version="1.0" encoding="utf-8"?>
<a:theme xmlns:a="http://schemas.openxmlformats.org/drawingml/2006/main" name="Hughes Corporate-Powerpoint-Template">
  <a:themeElements>
    <a:clrScheme name="Custom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DAC"/>
      </a:accent1>
      <a:accent2>
        <a:srgbClr val="1FC2B2"/>
      </a:accent2>
      <a:accent3>
        <a:srgbClr val="666666"/>
      </a:accent3>
      <a:accent4>
        <a:srgbClr val="FFC000"/>
      </a:accent4>
      <a:accent5>
        <a:srgbClr val="90D5F3"/>
      </a:accent5>
      <a:accent6>
        <a:srgbClr val="70AD47"/>
      </a:accent6>
      <a:hlink>
        <a:srgbClr val="2182C0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ughesCorp_Template_16x9.potx" id="{7B2FB8FA-0A67-45CE-A54C-FAFEC551F0E5}" vid="{5BBA7B75-E07D-4366-8ED0-0778B22923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58F4938569B34A8B5E8C4F8BC9A35F" ma:contentTypeVersion="11" ma:contentTypeDescription="Create a new document." ma:contentTypeScope="" ma:versionID="8fbbd1bbf6de68fc7fc1e1bb0a6506a4">
  <xsd:schema xmlns:xsd="http://www.w3.org/2001/XMLSchema" xmlns:xs="http://www.w3.org/2001/XMLSchema" xmlns:p="http://schemas.microsoft.com/office/2006/metadata/properties" xmlns:ns3="91e0ca1f-f866-41d3-b46b-d233fea817df" xmlns:ns4="30c1f170-ad49-4ade-b9e8-e8a86bb2e126" targetNamespace="http://schemas.microsoft.com/office/2006/metadata/properties" ma:root="true" ma:fieldsID="d84018da93e7890ad23a2a899c5c548c" ns3:_="" ns4:_="">
    <xsd:import namespace="91e0ca1f-f866-41d3-b46b-d233fea817df"/>
    <xsd:import namespace="30c1f170-ad49-4ade-b9e8-e8a86bb2e12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0ca1f-f866-41d3-b46b-d233fea817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c1f170-ad49-4ade-b9e8-e8a86bb2e12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7D412F-CEF7-4F76-BD79-3C4C8C4819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705D65-E516-4CB7-BB65-76EC6B1231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e0ca1f-f866-41d3-b46b-d233fea817df"/>
    <ds:schemaRef ds:uri="30c1f170-ad49-4ade-b9e8-e8a86bb2e1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6B87F32-63B8-4B68-91F4-87BAFA93388E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30c1f170-ad49-4ade-b9e8-e8a86bb2e126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91e0ca1f-f866-41d3-b46b-d233fea817d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HughesCorp_Template_16x9</Template>
  <TotalTime>6801</TotalTime>
  <Words>31</Words>
  <Application>Microsoft Office PowerPoint</Application>
  <PresentationFormat>On-screen Show (16:9)</PresentationFormat>
  <Paragraphs>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 Unicode MS</vt:lpstr>
      <vt:lpstr>Calibri</vt:lpstr>
      <vt:lpstr>Hughes Corporate-Powerpoint-Template</vt:lpstr>
      <vt:lpstr>PowerPoint Presentation</vt:lpstr>
      <vt:lpstr>Bandwidth usage</vt:lpstr>
      <vt:lpstr>Modern Vessels communications solutions</vt:lpstr>
      <vt:lpstr>PowerPoint Presentation</vt:lpstr>
    </vt:vector>
  </TitlesOfParts>
  <Company>Echostar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</dc:title>
  <dc:creator>Whitmarsh, Bill</dc:creator>
  <cp:lastModifiedBy>N V Jairam</cp:lastModifiedBy>
  <cp:revision>328</cp:revision>
  <dcterms:created xsi:type="dcterms:W3CDTF">2017-08-07T23:23:38Z</dcterms:created>
  <dcterms:modified xsi:type="dcterms:W3CDTF">2020-11-25T06:49:58Z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0x010100D958F4938569B34A8B5E8C4F8BC9A35F</vt:lpwstr>
  </property>
</Properties>
</file>